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68" r:id="rId6"/>
    <p:sldId id="277" r:id="rId7"/>
    <p:sldId id="278" r:id="rId8"/>
    <p:sldId id="279" r:id="rId9"/>
    <p:sldId id="280" r:id="rId10"/>
    <p:sldId id="282" r:id="rId11"/>
    <p:sldId id="283" r:id="rId12"/>
    <p:sldId id="262" r:id="rId13"/>
    <p:sldId id="270" r:id="rId14"/>
    <p:sldId id="259" r:id="rId1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3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717202-0E76-46CD-B300-1FE631FA1E9D}"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9DC93-B406-42D4-9647-B615C566A607}" type="slidenum">
              <a:rPr lang="en-US" smtClean="0"/>
              <a:t>‹#›</a:t>
            </a:fld>
            <a:endParaRPr lang="en-US"/>
          </a:p>
        </p:txBody>
      </p:sp>
    </p:spTree>
    <p:extLst>
      <p:ext uri="{BB962C8B-B14F-4D97-AF65-F5344CB8AC3E}">
        <p14:creationId xmlns:p14="http://schemas.microsoft.com/office/powerpoint/2010/main" val="30975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17202-0E76-46CD-B300-1FE631FA1E9D}"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9DC93-B406-42D4-9647-B615C566A607}" type="slidenum">
              <a:rPr lang="en-US" smtClean="0"/>
              <a:t>‹#›</a:t>
            </a:fld>
            <a:endParaRPr lang="en-US"/>
          </a:p>
        </p:txBody>
      </p:sp>
    </p:spTree>
    <p:extLst>
      <p:ext uri="{BB962C8B-B14F-4D97-AF65-F5344CB8AC3E}">
        <p14:creationId xmlns:p14="http://schemas.microsoft.com/office/powerpoint/2010/main" val="172766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17202-0E76-46CD-B300-1FE631FA1E9D}"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9DC93-B406-42D4-9647-B615C566A607}" type="slidenum">
              <a:rPr lang="en-US" smtClean="0"/>
              <a:t>‹#›</a:t>
            </a:fld>
            <a:endParaRPr lang="en-US"/>
          </a:p>
        </p:txBody>
      </p:sp>
    </p:spTree>
    <p:extLst>
      <p:ext uri="{BB962C8B-B14F-4D97-AF65-F5344CB8AC3E}">
        <p14:creationId xmlns:p14="http://schemas.microsoft.com/office/powerpoint/2010/main" val="178424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17202-0E76-46CD-B300-1FE631FA1E9D}"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9DC93-B406-42D4-9647-B615C566A607}" type="slidenum">
              <a:rPr lang="en-US" smtClean="0"/>
              <a:t>‹#›</a:t>
            </a:fld>
            <a:endParaRPr lang="en-US"/>
          </a:p>
        </p:txBody>
      </p:sp>
    </p:spTree>
    <p:extLst>
      <p:ext uri="{BB962C8B-B14F-4D97-AF65-F5344CB8AC3E}">
        <p14:creationId xmlns:p14="http://schemas.microsoft.com/office/powerpoint/2010/main" val="357412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17202-0E76-46CD-B300-1FE631FA1E9D}"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9DC93-B406-42D4-9647-B615C566A607}" type="slidenum">
              <a:rPr lang="en-US" smtClean="0"/>
              <a:t>‹#›</a:t>
            </a:fld>
            <a:endParaRPr lang="en-US"/>
          </a:p>
        </p:txBody>
      </p:sp>
    </p:spTree>
    <p:extLst>
      <p:ext uri="{BB962C8B-B14F-4D97-AF65-F5344CB8AC3E}">
        <p14:creationId xmlns:p14="http://schemas.microsoft.com/office/powerpoint/2010/main" val="175543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717202-0E76-46CD-B300-1FE631FA1E9D}"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9DC93-B406-42D4-9647-B615C566A607}" type="slidenum">
              <a:rPr lang="en-US" smtClean="0"/>
              <a:t>‹#›</a:t>
            </a:fld>
            <a:endParaRPr lang="en-US"/>
          </a:p>
        </p:txBody>
      </p:sp>
    </p:spTree>
    <p:extLst>
      <p:ext uri="{BB962C8B-B14F-4D97-AF65-F5344CB8AC3E}">
        <p14:creationId xmlns:p14="http://schemas.microsoft.com/office/powerpoint/2010/main" val="21073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717202-0E76-46CD-B300-1FE631FA1E9D}" type="datetimeFigureOut">
              <a:rPr lang="en-US" smtClean="0"/>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9DC93-B406-42D4-9647-B615C566A607}" type="slidenum">
              <a:rPr lang="en-US" smtClean="0"/>
              <a:t>‹#›</a:t>
            </a:fld>
            <a:endParaRPr lang="en-US"/>
          </a:p>
        </p:txBody>
      </p:sp>
    </p:spTree>
    <p:extLst>
      <p:ext uri="{BB962C8B-B14F-4D97-AF65-F5344CB8AC3E}">
        <p14:creationId xmlns:p14="http://schemas.microsoft.com/office/powerpoint/2010/main" val="236475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717202-0E76-46CD-B300-1FE631FA1E9D}" type="datetimeFigureOut">
              <a:rPr lang="en-US" smtClean="0"/>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9DC93-B406-42D4-9647-B615C566A607}" type="slidenum">
              <a:rPr lang="en-US" smtClean="0"/>
              <a:t>‹#›</a:t>
            </a:fld>
            <a:endParaRPr lang="en-US"/>
          </a:p>
        </p:txBody>
      </p:sp>
    </p:spTree>
    <p:extLst>
      <p:ext uri="{BB962C8B-B14F-4D97-AF65-F5344CB8AC3E}">
        <p14:creationId xmlns:p14="http://schemas.microsoft.com/office/powerpoint/2010/main" val="235300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17202-0E76-46CD-B300-1FE631FA1E9D}" type="datetimeFigureOut">
              <a:rPr lang="en-US" smtClean="0"/>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9DC93-B406-42D4-9647-B615C566A607}" type="slidenum">
              <a:rPr lang="en-US" smtClean="0"/>
              <a:t>‹#›</a:t>
            </a:fld>
            <a:endParaRPr lang="en-US"/>
          </a:p>
        </p:txBody>
      </p:sp>
    </p:spTree>
    <p:extLst>
      <p:ext uri="{BB962C8B-B14F-4D97-AF65-F5344CB8AC3E}">
        <p14:creationId xmlns:p14="http://schemas.microsoft.com/office/powerpoint/2010/main" val="63058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17202-0E76-46CD-B300-1FE631FA1E9D}"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9DC93-B406-42D4-9647-B615C566A607}" type="slidenum">
              <a:rPr lang="en-US" smtClean="0"/>
              <a:t>‹#›</a:t>
            </a:fld>
            <a:endParaRPr lang="en-US"/>
          </a:p>
        </p:txBody>
      </p:sp>
    </p:spTree>
    <p:extLst>
      <p:ext uri="{BB962C8B-B14F-4D97-AF65-F5344CB8AC3E}">
        <p14:creationId xmlns:p14="http://schemas.microsoft.com/office/powerpoint/2010/main" val="13476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17202-0E76-46CD-B300-1FE631FA1E9D}"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9DC93-B406-42D4-9647-B615C566A607}" type="slidenum">
              <a:rPr lang="en-US" smtClean="0"/>
              <a:t>‹#›</a:t>
            </a:fld>
            <a:endParaRPr lang="en-US"/>
          </a:p>
        </p:txBody>
      </p:sp>
    </p:spTree>
    <p:extLst>
      <p:ext uri="{BB962C8B-B14F-4D97-AF65-F5344CB8AC3E}">
        <p14:creationId xmlns:p14="http://schemas.microsoft.com/office/powerpoint/2010/main" val="384852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17202-0E76-46CD-B300-1FE631FA1E9D}" type="datetimeFigureOut">
              <a:rPr lang="en-US" smtClean="0"/>
              <a:t>7/27/2018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9DC93-B406-42D4-9647-B615C566A607}" type="slidenum">
              <a:rPr lang="en-US" smtClean="0"/>
              <a:t>‹#›</a:t>
            </a:fld>
            <a:endParaRPr lang="en-US"/>
          </a:p>
        </p:txBody>
      </p:sp>
    </p:spTree>
    <p:extLst>
      <p:ext uri="{BB962C8B-B14F-4D97-AF65-F5344CB8AC3E}">
        <p14:creationId xmlns:p14="http://schemas.microsoft.com/office/powerpoint/2010/main" val="1859867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752" y="76200"/>
            <a:ext cx="4560248"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88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4.	Lower Athletic Field behind school</a:t>
            </a:r>
            <a:br>
              <a:rPr lang="en-US" smtClean="0"/>
            </a:br>
            <a:endParaRPr lang="en-US" dirty="0"/>
          </a:p>
        </p:txBody>
      </p:sp>
      <p:sp>
        <p:nvSpPr>
          <p:cNvPr id="3" name="Content Placeholder 2"/>
          <p:cNvSpPr txBox="1">
            <a:spLocks/>
          </p:cNvSpPr>
          <p:nvPr/>
        </p:nvSpPr>
        <p:spPr>
          <a:xfrm>
            <a:off x="457200" y="1066800"/>
            <a:ext cx="8229600" cy="4876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5888" indent="0">
              <a:lnSpc>
                <a:spcPct val="90000"/>
              </a:lnSpc>
              <a:spcBef>
                <a:spcPts val="0"/>
              </a:spcBef>
              <a:spcAft>
                <a:spcPts val="1800"/>
              </a:spcAft>
              <a:buFont typeface="Arial" panose="020B0604020202020204" pitchFamily="34" charset="0"/>
              <a:buNone/>
            </a:pPr>
            <a:r>
              <a:rPr lang="en-US" sz="2800" b="1" dirty="0" smtClean="0"/>
              <a:t>New parking lot and 3 new buildings on east side of Lower Athletic Field behind school.</a:t>
            </a:r>
          </a:p>
          <a:p>
            <a:pPr marL="914400" indent="-449263">
              <a:lnSpc>
                <a:spcPct val="90000"/>
              </a:lnSpc>
              <a:spcBef>
                <a:spcPts val="0"/>
              </a:spcBef>
              <a:spcAft>
                <a:spcPts val="1200"/>
              </a:spcAft>
            </a:pPr>
            <a:r>
              <a:rPr lang="en-US" sz="2800" b="1" dirty="0" smtClean="0"/>
              <a:t>May only have parking below the existing field.</a:t>
            </a:r>
          </a:p>
          <a:p>
            <a:pPr marL="914400" indent="-449263">
              <a:lnSpc>
                <a:spcPct val="90000"/>
              </a:lnSpc>
              <a:spcBef>
                <a:spcPts val="0"/>
              </a:spcBef>
              <a:spcAft>
                <a:spcPts val="1200"/>
              </a:spcAft>
            </a:pPr>
            <a:r>
              <a:rPr lang="en-US" sz="2800" b="1" dirty="0" smtClean="0"/>
              <a:t>No paved surfaces permitted; surface required to remain pervious under existing Agreement.</a:t>
            </a:r>
          </a:p>
          <a:p>
            <a:pPr marL="914400" indent="-449263">
              <a:lnSpc>
                <a:spcPct val="90000"/>
              </a:lnSpc>
              <a:spcBef>
                <a:spcPts val="0"/>
              </a:spcBef>
              <a:spcAft>
                <a:spcPts val="1200"/>
              </a:spcAft>
            </a:pPr>
            <a:r>
              <a:rPr lang="en-US" sz="2800" b="1" dirty="0" smtClean="0"/>
              <a:t>No buildings allowed, only structures such as bleachers, signage, fencing under existing Agreement.</a:t>
            </a:r>
          </a:p>
          <a:p>
            <a:pPr marL="914400" indent="-449263">
              <a:lnSpc>
                <a:spcPct val="90000"/>
              </a:lnSpc>
              <a:spcBef>
                <a:spcPts val="0"/>
              </a:spcBef>
              <a:spcAft>
                <a:spcPts val="1200"/>
              </a:spcAft>
            </a:pPr>
            <a:r>
              <a:rPr lang="en-US" sz="2800" b="1" dirty="0" smtClean="0"/>
              <a:t>No lighting of field (other than pedestrian lighting) is allowed under existing Agreement.</a:t>
            </a:r>
          </a:p>
          <a:p>
            <a:endParaRPr lang="en-US" dirty="0"/>
          </a:p>
        </p:txBody>
      </p:sp>
    </p:spTree>
    <p:extLst>
      <p:ext uri="{BB962C8B-B14F-4D97-AF65-F5344CB8AC3E}">
        <p14:creationId xmlns:p14="http://schemas.microsoft.com/office/powerpoint/2010/main" val="299875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7086600" cy="640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a:t>
            </a:r>
            <a:r>
              <a:rPr lang="en-US" dirty="0" smtClean="0"/>
              <a:t>.	Pod C</a:t>
            </a:r>
            <a:endParaRPr lang="en-US" dirty="0"/>
          </a:p>
        </p:txBody>
      </p:sp>
      <p:sp>
        <p:nvSpPr>
          <p:cNvPr id="3" name="Content Placeholder 2"/>
          <p:cNvSpPr>
            <a:spLocks noGrp="1"/>
          </p:cNvSpPr>
          <p:nvPr>
            <p:ph idx="1"/>
          </p:nvPr>
        </p:nvSpPr>
        <p:spPr/>
        <p:txBody>
          <a:bodyPr>
            <a:normAutofit fontScale="62500" lnSpcReduction="20000"/>
          </a:bodyPr>
          <a:lstStyle/>
          <a:p>
            <a:pPr marL="115888" indent="0">
              <a:spcAft>
                <a:spcPts val="600"/>
              </a:spcAft>
              <a:buNone/>
            </a:pPr>
            <a:r>
              <a:rPr lang="en-US" sz="4600" b="1" dirty="0" smtClean="0"/>
              <a:t>Tear </a:t>
            </a:r>
            <a:r>
              <a:rPr lang="en-US" sz="4600" b="1" dirty="0"/>
              <a:t>down both homes and build new institutional facility to include </a:t>
            </a:r>
            <a:r>
              <a:rPr lang="en-US" sz="4600" b="1" dirty="0" smtClean="0"/>
              <a:t>Natatorium </a:t>
            </a:r>
            <a:r>
              <a:rPr lang="en-US" sz="4600" b="1" dirty="0"/>
              <a:t>and Wellness Center.</a:t>
            </a:r>
          </a:p>
          <a:p>
            <a:pPr marL="914400" indent="-449263">
              <a:spcAft>
                <a:spcPts val="600"/>
              </a:spcAft>
            </a:pPr>
            <a:r>
              <a:rPr lang="en-US" sz="4600" b="1" dirty="0"/>
              <a:t>854 WPF (Headmaster’s home) may only be used for Headmaster’s </a:t>
            </a:r>
            <a:r>
              <a:rPr lang="en-US" sz="4600" b="1" dirty="0" smtClean="0"/>
              <a:t>home </a:t>
            </a:r>
            <a:r>
              <a:rPr lang="en-US" sz="4600" b="1" dirty="0"/>
              <a:t>and related school functions.</a:t>
            </a:r>
          </a:p>
          <a:p>
            <a:pPr marL="914400" indent="-449263">
              <a:spcAft>
                <a:spcPts val="600"/>
              </a:spcAft>
            </a:pPr>
            <a:r>
              <a:rPr lang="en-US" sz="4600" b="1" dirty="0"/>
              <a:t>340 WPF may be torn down and be used as screened parking for 30 spaces.</a:t>
            </a:r>
          </a:p>
          <a:p>
            <a:pPr marL="914400" indent="-449263">
              <a:spcAft>
                <a:spcPts val="600"/>
              </a:spcAft>
            </a:pPr>
            <a:r>
              <a:rPr lang="en-US" sz="4600" b="1" dirty="0"/>
              <a:t>Changing properties from residential to institutional use not allowed under existing Agreement. </a:t>
            </a:r>
          </a:p>
          <a:p>
            <a:pPr marL="0" indent="0">
              <a:buNone/>
            </a:pPr>
            <a:endParaRPr lang="en-US" dirty="0"/>
          </a:p>
        </p:txBody>
      </p:sp>
    </p:spTree>
    <p:extLst>
      <p:ext uri="{BB962C8B-B14F-4D97-AF65-F5344CB8AC3E}">
        <p14:creationId xmlns:p14="http://schemas.microsoft.com/office/powerpoint/2010/main" val="425796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927"/>
            <a:ext cx="6477000" cy="676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19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QUALIFIED OBJECTIONS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marL="0" indent="0">
              <a:spcAft>
                <a:spcPts val="1200"/>
              </a:spcAft>
              <a:buNone/>
            </a:pPr>
            <a:r>
              <a:rPr lang="en-US" sz="1400" dirty="0" smtClean="0"/>
              <a:t>“Qualified Objections” shall be defined as objections based on the failure of Pace’s plans to include satisfactory provisions and arrangements with regard to the following issues:</a:t>
            </a:r>
          </a:p>
          <a:p>
            <a:pPr marL="914400" indent="-511175">
              <a:buNone/>
            </a:pPr>
            <a:r>
              <a:rPr lang="en-US" sz="1400" dirty="0" smtClean="0"/>
              <a:t>(a)	compliance and consistency with the other terms and conditions of [the 20 Year Agreement]; </a:t>
            </a:r>
          </a:p>
          <a:p>
            <a:pPr marL="914400" indent="-511175">
              <a:buNone/>
            </a:pPr>
            <a:r>
              <a:rPr lang="en-US" sz="1400" dirty="0" smtClean="0"/>
              <a:t>(b)	the impact of drainage, drainage facilities and structures, finished grades, retaining walls, massing, and fencing on the adjacent properties and the surrounding neighborhood;</a:t>
            </a:r>
          </a:p>
          <a:p>
            <a:pPr marL="914400" indent="-511175">
              <a:buNone/>
            </a:pPr>
            <a:r>
              <a:rPr lang="en-US" sz="1400" dirty="0" smtClean="0"/>
              <a:t>(c)	ingress and egress to the Pace property and the proposed structures thereon, with particular reference to automotive and pedestrian safety and convenience, traffic flow and control, and access in case of fire or other catastrophe; </a:t>
            </a:r>
          </a:p>
          <a:p>
            <a:pPr marL="914400" indent="-511175">
              <a:buNone/>
            </a:pPr>
            <a:r>
              <a:rPr lang="en-US" sz="1400" dirty="0" smtClean="0"/>
              <a:t>(d)	off street parking and loading areas, with particular attention to the items referenced in (c) above;</a:t>
            </a:r>
          </a:p>
          <a:p>
            <a:pPr marL="914400" indent="-511175">
              <a:buNone/>
            </a:pPr>
            <a:r>
              <a:rPr lang="en-US" sz="1400" dirty="0" smtClean="0"/>
              <a:t>(e)	the location of refuse and service areas; </a:t>
            </a:r>
          </a:p>
          <a:p>
            <a:pPr marL="914400" indent="-511175">
              <a:buNone/>
            </a:pPr>
            <a:r>
              <a:rPr lang="en-US" sz="1400" dirty="0" smtClean="0"/>
              <a:t>(f)	the adequacy of buffering or screening to alleviate such potentially adverse effects on the adjacent properties and the surrounding neighborhood as may be created by the visibility of the proposed improvements, noise, glare, odor, lighting, signs or traffic; </a:t>
            </a:r>
          </a:p>
          <a:p>
            <a:pPr marL="914400" indent="-511175">
              <a:buNone/>
            </a:pPr>
            <a:r>
              <a:rPr lang="en-US" sz="1400" dirty="0" smtClean="0"/>
              <a:t>(g)	hours and manner of operations;</a:t>
            </a:r>
          </a:p>
          <a:p>
            <a:pPr marL="914400" indent="-511175">
              <a:buNone/>
            </a:pPr>
            <a:r>
              <a:rPr lang="en-US" sz="1400" dirty="0" smtClean="0"/>
              <a:t>(h)	the length of time regarding the duration of any requested permit, if any;</a:t>
            </a:r>
          </a:p>
          <a:p>
            <a:pPr marL="914400" indent="-511175">
              <a:buNone/>
            </a:pPr>
            <a:r>
              <a:rPr lang="en-US" sz="1400" dirty="0" smtClean="0"/>
              <a:t>(</a:t>
            </a:r>
            <a:r>
              <a:rPr lang="en-US" sz="1400" dirty="0" err="1" smtClean="0"/>
              <a:t>i</a:t>
            </a:r>
            <a:r>
              <a:rPr lang="en-US" sz="1400" dirty="0" smtClean="0"/>
              <a:t>)	tree preservation and replacement in accordance with the requirements of the City of Atlanta Tree Ordinance; and</a:t>
            </a:r>
          </a:p>
          <a:p>
            <a:pPr marL="914400" indent="-511175">
              <a:buNone/>
            </a:pPr>
            <a:r>
              <a:rPr lang="en-US" sz="1400" dirty="0" smtClean="0"/>
              <a:t>(j)	required yards and open space. </a:t>
            </a:r>
            <a:endParaRPr lang="en-US" sz="900" dirty="0"/>
          </a:p>
        </p:txBody>
      </p:sp>
    </p:spTree>
    <p:extLst>
      <p:ext uri="{BB962C8B-B14F-4D97-AF65-F5344CB8AC3E}">
        <p14:creationId xmlns:p14="http://schemas.microsoft.com/office/powerpoint/2010/main" val="182820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2" y="533400"/>
            <a:ext cx="9020908"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47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to Pace Master Campus Plan</a:t>
            </a:r>
            <a:endParaRPr lang="en-US" dirty="0"/>
          </a:p>
        </p:txBody>
      </p:sp>
      <p:sp>
        <p:nvSpPr>
          <p:cNvPr id="3" name="Content Placeholder 2"/>
          <p:cNvSpPr>
            <a:spLocks noGrp="1"/>
          </p:cNvSpPr>
          <p:nvPr>
            <p:ph idx="1"/>
          </p:nvPr>
        </p:nvSpPr>
        <p:spPr>
          <a:xfrm>
            <a:off x="381000" y="1219200"/>
            <a:ext cx="8305800" cy="5257800"/>
          </a:xfrm>
        </p:spPr>
        <p:txBody>
          <a:bodyPr>
            <a:noAutofit/>
          </a:bodyPr>
          <a:lstStyle/>
          <a:p>
            <a:pPr marL="0" indent="0">
              <a:buNone/>
            </a:pPr>
            <a:r>
              <a:rPr lang="en-US" sz="1800" b="1" dirty="0" smtClean="0"/>
              <a:t>1.     </a:t>
            </a:r>
            <a:r>
              <a:rPr lang="en-US" sz="2000" b="1" dirty="0" smtClean="0"/>
              <a:t>Pod </a:t>
            </a:r>
            <a:r>
              <a:rPr lang="en-US" sz="2000" b="1" dirty="0"/>
              <a:t>A</a:t>
            </a:r>
            <a:endParaRPr lang="en-US" sz="2000" dirty="0"/>
          </a:p>
          <a:p>
            <a:pPr marL="914400" indent="-449263"/>
            <a:r>
              <a:rPr lang="en-US" sz="1800" b="1" dirty="0"/>
              <a:t>Tear down Randall House, build new Lower School building in its place.</a:t>
            </a:r>
            <a:endParaRPr lang="en-US" sz="1800" dirty="0"/>
          </a:p>
          <a:p>
            <a:pPr marL="914400" indent="-449263"/>
            <a:r>
              <a:rPr lang="en-US" sz="1800" b="1" dirty="0"/>
              <a:t>Add new parking in front</a:t>
            </a:r>
            <a:r>
              <a:rPr lang="en-US" sz="1800" b="1" dirty="0" smtClean="0"/>
              <a:t>.</a:t>
            </a:r>
          </a:p>
          <a:p>
            <a:pPr marL="0" lvl="0" indent="0">
              <a:buNone/>
            </a:pPr>
            <a:r>
              <a:rPr lang="en-US" sz="1800" b="1" dirty="0" smtClean="0">
                <a:solidFill>
                  <a:prstClr val="black"/>
                </a:solidFill>
              </a:rPr>
              <a:t>2.     </a:t>
            </a:r>
            <a:r>
              <a:rPr lang="en-US" sz="2000" b="1" dirty="0"/>
              <a:t>New athletic field between Wood Valley and </a:t>
            </a:r>
            <a:r>
              <a:rPr lang="en-US" sz="2000" b="1" dirty="0" err="1"/>
              <a:t>Rilman</a:t>
            </a:r>
            <a:r>
              <a:rPr lang="en-US" sz="2000" b="1" dirty="0"/>
              <a:t> Roads</a:t>
            </a:r>
          </a:p>
          <a:p>
            <a:pPr marL="914400" lvl="0" indent="-449263"/>
            <a:r>
              <a:rPr lang="en-US" sz="1800" b="1" dirty="0">
                <a:solidFill>
                  <a:prstClr val="black"/>
                </a:solidFill>
              </a:rPr>
              <a:t>Field is allowed, but placement has been shifted.</a:t>
            </a:r>
          </a:p>
          <a:p>
            <a:pPr marL="0" lvl="0" indent="0">
              <a:buNone/>
            </a:pPr>
            <a:r>
              <a:rPr lang="en-US" sz="1800" b="1" dirty="0" smtClean="0">
                <a:solidFill>
                  <a:prstClr val="black"/>
                </a:solidFill>
              </a:rPr>
              <a:t>3.     </a:t>
            </a:r>
            <a:r>
              <a:rPr lang="en-US" sz="2000" b="1" dirty="0"/>
              <a:t>Existing soccer field</a:t>
            </a:r>
          </a:p>
          <a:p>
            <a:pPr marL="914400" lvl="0" indent="-449263"/>
            <a:r>
              <a:rPr lang="en-US" sz="1800" b="1" dirty="0">
                <a:solidFill>
                  <a:prstClr val="black"/>
                </a:solidFill>
              </a:rPr>
              <a:t>New tennis court and concrete surround, paved walkway along soccer field</a:t>
            </a:r>
            <a:br>
              <a:rPr lang="en-US" sz="1800" b="1" dirty="0">
                <a:solidFill>
                  <a:prstClr val="black"/>
                </a:solidFill>
              </a:rPr>
            </a:br>
            <a:r>
              <a:rPr lang="en-US" sz="1800" b="1" dirty="0">
                <a:solidFill>
                  <a:prstClr val="black"/>
                </a:solidFill>
              </a:rPr>
              <a:t>(soccer field will be shifted further East).</a:t>
            </a:r>
          </a:p>
          <a:p>
            <a:pPr marL="0" indent="0">
              <a:buNone/>
            </a:pPr>
            <a:r>
              <a:rPr lang="en-US" sz="1800" b="1" dirty="0" smtClean="0"/>
              <a:t>4.</a:t>
            </a:r>
            <a:r>
              <a:rPr lang="en-US" sz="1800" b="1" dirty="0"/>
              <a:t> </a:t>
            </a:r>
            <a:r>
              <a:rPr lang="en-US" sz="1800" b="1" dirty="0" smtClean="0"/>
              <a:t>     </a:t>
            </a:r>
            <a:r>
              <a:rPr lang="en-US" sz="2000" b="1" dirty="0"/>
              <a:t>Lower</a:t>
            </a:r>
            <a:r>
              <a:rPr lang="en-US" sz="1800" b="1" dirty="0" smtClean="0"/>
              <a:t> </a:t>
            </a:r>
            <a:r>
              <a:rPr lang="en-US" sz="2000" b="1" dirty="0"/>
              <a:t>Athletic</a:t>
            </a:r>
            <a:r>
              <a:rPr lang="en-US" sz="1800" b="1" dirty="0"/>
              <a:t> </a:t>
            </a:r>
            <a:r>
              <a:rPr lang="en-US" sz="2000" b="1" dirty="0"/>
              <a:t>Field</a:t>
            </a:r>
            <a:r>
              <a:rPr lang="en-US" sz="1800" b="1" dirty="0"/>
              <a:t> </a:t>
            </a:r>
            <a:r>
              <a:rPr lang="en-US" sz="2000" b="1" dirty="0"/>
              <a:t>behind</a:t>
            </a:r>
            <a:r>
              <a:rPr lang="en-US" sz="1800" b="1" dirty="0"/>
              <a:t> </a:t>
            </a:r>
            <a:r>
              <a:rPr lang="en-US" sz="2000" b="1" dirty="0"/>
              <a:t>school</a:t>
            </a:r>
          </a:p>
          <a:p>
            <a:pPr marL="914400" indent="-449263"/>
            <a:r>
              <a:rPr lang="en-US" sz="1800" b="1" dirty="0"/>
              <a:t>New 120-space parking lot on east side of Lower Athletic Field behind school.</a:t>
            </a:r>
          </a:p>
          <a:p>
            <a:pPr marL="914400" indent="-449263"/>
            <a:r>
              <a:rPr lang="en-US" sz="1800" b="1" dirty="0"/>
              <a:t>3 new buildings on lower athletic field, including maintenance facilities, security, locker rooms</a:t>
            </a:r>
            <a:r>
              <a:rPr lang="en-US" sz="1800" b="1" dirty="0" smtClean="0"/>
              <a:t>.</a:t>
            </a:r>
          </a:p>
          <a:p>
            <a:pPr marL="0" indent="0">
              <a:buNone/>
            </a:pPr>
            <a:r>
              <a:rPr lang="en-US" sz="1800" b="1" dirty="0" smtClean="0"/>
              <a:t>5.      </a:t>
            </a:r>
            <a:r>
              <a:rPr lang="en-US" sz="2000" b="1" dirty="0"/>
              <a:t>Pod</a:t>
            </a:r>
            <a:r>
              <a:rPr lang="en-US" sz="1800" b="1" dirty="0" smtClean="0"/>
              <a:t> </a:t>
            </a:r>
            <a:r>
              <a:rPr lang="en-US" sz="2000" b="1" dirty="0"/>
              <a:t>C</a:t>
            </a:r>
          </a:p>
          <a:p>
            <a:pPr marL="914400" indent="-449263"/>
            <a:r>
              <a:rPr lang="en-US" sz="1800" b="1" dirty="0"/>
              <a:t>Tear down both homes and build new institutional facility,</a:t>
            </a:r>
            <a:br>
              <a:rPr lang="en-US" sz="1800" b="1" dirty="0"/>
            </a:br>
            <a:r>
              <a:rPr lang="en-US" sz="1800" b="1" dirty="0"/>
              <a:t>to include Natatorium and Wellness Center, with 30 parking spaces</a:t>
            </a:r>
            <a:r>
              <a:rPr lang="en-US" sz="1800" b="1" dirty="0" smtClean="0"/>
              <a:t>.</a:t>
            </a:r>
            <a:endParaRPr lang="en-US" sz="1800" b="1" dirty="0"/>
          </a:p>
        </p:txBody>
      </p:sp>
    </p:spTree>
    <p:extLst>
      <p:ext uri="{BB962C8B-B14F-4D97-AF65-F5344CB8AC3E}">
        <p14:creationId xmlns:p14="http://schemas.microsoft.com/office/powerpoint/2010/main" val="137387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a:t>
            </a:r>
            <a:r>
              <a:rPr lang="en-US" dirty="0" smtClean="0"/>
              <a:t>. 	Pod A</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b="1" dirty="0" smtClean="0"/>
              <a:t>Tear down Randall House, build new Lower School building in its place</a:t>
            </a:r>
            <a:r>
              <a:rPr lang="en-US" dirty="0" smtClean="0"/>
              <a:t>.</a:t>
            </a:r>
          </a:p>
          <a:p>
            <a:pPr marL="0" indent="0">
              <a:spcBef>
                <a:spcPts val="0"/>
              </a:spcBef>
              <a:buNone/>
            </a:pPr>
            <a:endParaRPr lang="en-US" dirty="0" smtClean="0"/>
          </a:p>
          <a:p>
            <a:pPr marL="914400" indent="-449263">
              <a:spcBef>
                <a:spcPts val="0"/>
              </a:spcBef>
              <a:spcAft>
                <a:spcPts val="600"/>
              </a:spcAft>
            </a:pPr>
            <a:r>
              <a:rPr lang="en-US" sz="2400" b="1" dirty="0"/>
              <a:t>New building slightly outside of allowed building footprint.</a:t>
            </a:r>
          </a:p>
          <a:p>
            <a:pPr marL="914400" indent="-449263">
              <a:spcBef>
                <a:spcPts val="0"/>
              </a:spcBef>
              <a:spcAft>
                <a:spcPts val="600"/>
              </a:spcAft>
            </a:pPr>
            <a:r>
              <a:rPr lang="en-US" sz="2400" b="1" dirty="0"/>
              <a:t>Sq. Footage allowed:  63,524 sq. ft.; approximately 30,000 sq. ft. per level.</a:t>
            </a:r>
          </a:p>
          <a:p>
            <a:pPr marL="914400" indent="-449263">
              <a:spcBef>
                <a:spcPts val="0"/>
              </a:spcBef>
            </a:pPr>
            <a:r>
              <a:rPr lang="en-US" sz="2400" b="1" dirty="0"/>
              <a:t>Unspecified parking spaces in front, in buffer area at corner of West Paces Ferry Rd. and Rilman Rd.</a:t>
            </a:r>
          </a:p>
        </p:txBody>
      </p:sp>
    </p:spTree>
    <p:extLst>
      <p:ext uri="{BB962C8B-B14F-4D97-AF65-F5344CB8AC3E}">
        <p14:creationId xmlns:p14="http://schemas.microsoft.com/office/powerpoint/2010/main" val="65323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90340" cy="677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70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t>2.	New athletic field between Wood Valley and Rilman Roads</a:t>
            </a:r>
            <a:endParaRPr lang="en-US" sz="3600" dirty="0"/>
          </a:p>
        </p:txBody>
      </p:sp>
      <p:sp>
        <p:nvSpPr>
          <p:cNvPr id="3" name="Content Placeholder 2"/>
          <p:cNvSpPr txBox="1">
            <a:spLocks/>
          </p:cNvSpPr>
          <p:nvPr/>
        </p:nvSpPr>
        <p:spPr>
          <a:xfrm>
            <a:off x="457200" y="1524000"/>
            <a:ext cx="8229600" cy="48768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9063" indent="0">
              <a:spcBef>
                <a:spcPts val="0"/>
              </a:spcBef>
              <a:spcAft>
                <a:spcPts val="600"/>
              </a:spcAft>
              <a:buFont typeface="Arial" panose="020B0604020202020204" pitchFamily="34" charset="0"/>
              <a:buNone/>
            </a:pPr>
            <a:r>
              <a:rPr lang="en-US" sz="2800" b="1" smtClean="0"/>
              <a:t>Field is allowed under existing Agreement, but placement has been shifted.</a:t>
            </a:r>
          </a:p>
          <a:p>
            <a:pPr marL="914400" indent="-449263">
              <a:spcBef>
                <a:spcPts val="0"/>
              </a:spcBef>
              <a:spcAft>
                <a:spcPts val="600"/>
              </a:spcAft>
            </a:pPr>
            <a:r>
              <a:rPr lang="en-US" sz="2800" b="1" smtClean="0"/>
              <a:t>Existing Master Plan defines permitted field area. </a:t>
            </a:r>
          </a:p>
          <a:p>
            <a:pPr marL="914400" indent="-449263">
              <a:spcBef>
                <a:spcPts val="0"/>
              </a:spcBef>
              <a:spcAft>
                <a:spcPts val="600"/>
              </a:spcAft>
            </a:pPr>
            <a:r>
              <a:rPr lang="en-US" sz="2800" b="1" smtClean="0"/>
              <a:t>Rilman Rd. Properties required to keep R3 Residential zoning as long as Pace owns the properties.</a:t>
            </a:r>
          </a:p>
          <a:p>
            <a:pPr marL="914400" indent="-449263">
              <a:spcBef>
                <a:spcPts val="0"/>
              </a:spcBef>
              <a:spcAft>
                <a:spcPts val="600"/>
              </a:spcAft>
            </a:pPr>
            <a:r>
              <a:rPr lang="en-US" sz="2800" b="1" smtClean="0"/>
              <a:t>Changing residential properties to institutional use not allowed.</a:t>
            </a:r>
          </a:p>
          <a:p>
            <a:pPr marL="914400" indent="-449263">
              <a:spcBef>
                <a:spcPts val="0"/>
              </a:spcBef>
              <a:spcAft>
                <a:spcPts val="600"/>
              </a:spcAft>
            </a:pPr>
            <a:r>
              <a:rPr lang="en-US" sz="2800" b="1" smtClean="0"/>
              <a:t>Back property lines of residential properties would need to be moved closer to Rilman Rd.</a:t>
            </a:r>
          </a:p>
          <a:p>
            <a:pPr marL="914400" indent="-449263">
              <a:spcBef>
                <a:spcPts val="0"/>
              </a:spcBef>
              <a:spcAft>
                <a:spcPts val="600"/>
              </a:spcAft>
            </a:pPr>
            <a:r>
              <a:rPr lang="en-US" sz="2800" b="1" smtClean="0"/>
              <a:t>Access from Rilman Rd. to new field not allowed under existing Agreement.</a:t>
            </a:r>
          </a:p>
          <a:p>
            <a:endParaRPr lang="en-US" dirty="0"/>
          </a:p>
        </p:txBody>
      </p:sp>
    </p:spTree>
    <p:extLst>
      <p:ext uri="{BB962C8B-B14F-4D97-AF65-F5344CB8AC3E}">
        <p14:creationId xmlns:p14="http://schemas.microsoft.com/office/powerpoint/2010/main" val="286597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97" y="381000"/>
            <a:ext cx="8584407"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41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3.	Existing soccer field</a:t>
            </a:r>
            <a:endParaRPr lang="en-US" dirty="0"/>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9063" indent="6350">
              <a:lnSpc>
                <a:spcPct val="80000"/>
              </a:lnSpc>
              <a:spcBef>
                <a:spcPts val="0"/>
              </a:spcBef>
              <a:spcAft>
                <a:spcPts val="1200"/>
              </a:spcAft>
              <a:buFont typeface="Arial" panose="020B0604020202020204" pitchFamily="34" charset="0"/>
              <a:buNone/>
            </a:pPr>
            <a:r>
              <a:rPr lang="en-US" sz="3600" b="1" smtClean="0"/>
              <a:t>New tennis court and concrete surround, sidewalk along soccer field (soccer field will be shifted further East).</a:t>
            </a:r>
          </a:p>
          <a:p>
            <a:pPr marL="914400" indent="-449263">
              <a:lnSpc>
                <a:spcPct val="80000"/>
              </a:lnSpc>
            </a:pPr>
            <a:r>
              <a:rPr lang="en-US" sz="3600" b="1" smtClean="0"/>
              <a:t>Soccer field required to remain pervious surface under existing Agreement; no paving.</a:t>
            </a:r>
          </a:p>
          <a:p>
            <a:endParaRPr lang="en-US" dirty="0"/>
          </a:p>
        </p:txBody>
      </p:sp>
    </p:spTree>
    <p:extLst>
      <p:ext uri="{BB962C8B-B14F-4D97-AF65-F5344CB8AC3E}">
        <p14:creationId xmlns:p14="http://schemas.microsoft.com/office/powerpoint/2010/main" val="263229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8740"/>
            <a:ext cx="7696199" cy="658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23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423</Words>
  <Application>Microsoft Office PowerPoint</Application>
  <PresentationFormat>On-screen Show (4:3)</PresentationFormat>
  <Paragraphs>52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Changes to Pace Master Campus Plan</vt:lpstr>
      <vt:lpstr>1.  Pod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Pod C</vt:lpstr>
      <vt:lpstr>PowerPoint Presentation</vt:lpstr>
      <vt:lpstr>QUALIFIED OBJECTIONS</vt:lpstr>
    </vt:vector>
  </TitlesOfParts>
  <Company>Morris, Manning &amp; Martin,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Clawson</dc:creator>
  <cp:lastModifiedBy>Pam K. Yawn</cp:lastModifiedBy>
  <cp:revision>15</cp:revision>
  <cp:lastPrinted>2018-07-27T16:23:17Z</cp:lastPrinted>
  <dcterms:created xsi:type="dcterms:W3CDTF">2018-07-26T18:54:47Z</dcterms:created>
  <dcterms:modified xsi:type="dcterms:W3CDTF">2018-07-27T17:38:14Z</dcterms:modified>
</cp:coreProperties>
</file>